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Montserrat" pitchFamily="2" charset="77"/>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53" d="100"/>
          <a:sy n="153" d="100"/>
        </p:scale>
        <p:origin x="34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769164de2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769164de2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7685f9f703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7685f9f70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685f9f703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7685f9f70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769164de2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769164de2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769164de2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769164de2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685f9f70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7685f9f70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7685f9f703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7685f9f70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7685f9f703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7685f9f70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769164de2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769164de2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7685f9f70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7685f9f70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769164de28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769164de2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685f9f70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685f9f70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69164de28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769164de28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hyperlink" Target="https://www.datacamp.com/tutorial/complete-guide-data-augmentation"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roboflow.com/" TargetMode="External"/><Relationship Id="rId5" Type="http://schemas.openxmlformats.org/officeDocument/2006/relationships/hyperlink" Target="https://www.analyticsvidhya.com/blog/2022/02/text-data-augmentation-in-natural-language-processing-with-texattack/" TargetMode="External"/><Relationship Id="rId4" Type="http://schemas.openxmlformats.org/officeDocument/2006/relationships/hyperlink" Target="https://www.researchgate.net/figure/Data-augmentation-using-semantic-preserving-transformation-for-SBIR_fig2_31941397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latin typeface="Roboto"/>
                <a:ea typeface="Roboto"/>
                <a:cs typeface="Roboto"/>
                <a:sym typeface="Roboto"/>
              </a:rPr>
              <a:t>تعزيز البيانات</a:t>
            </a:r>
            <a:endParaRPr b="1">
              <a:latin typeface="Roboto"/>
              <a:ea typeface="Roboto"/>
              <a:cs typeface="Roboto"/>
              <a:sym typeface="Roboto"/>
            </a:endParaRPr>
          </a:p>
          <a:p>
            <a:pPr marL="0" lvl="0" indent="0" algn="ctr" rtl="0">
              <a:spcBef>
                <a:spcPts val="0"/>
              </a:spcBef>
              <a:spcAft>
                <a:spcPts val="0"/>
              </a:spcAft>
              <a:buNone/>
            </a:pPr>
            <a:r>
              <a:rPr lang="en" b="1">
                <a:latin typeface="Roboto"/>
                <a:ea typeface="Roboto"/>
                <a:cs typeface="Roboto"/>
                <a:sym typeface="Roboto"/>
              </a:rPr>
              <a:t>Data Augmentation</a:t>
            </a:r>
            <a:endParaRPr b="1">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أمثلة على تطبيقات تعزيز البيانات</a:t>
            </a:r>
            <a:endParaRPr sz="3100" b="1">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2334025" y="1307850"/>
            <a:ext cx="4475939"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سلبيات تعزيز البيانات</a:t>
            </a:r>
            <a:endParaRPr sz="3100" b="1">
              <a:latin typeface="Roboto"/>
              <a:ea typeface="Roboto"/>
              <a:cs typeface="Roboto"/>
              <a:sym typeface="Roboto"/>
            </a:endParaRPr>
          </a:p>
        </p:txBody>
      </p:sp>
      <p:sp>
        <p:nvSpPr>
          <p:cNvPr id="197" name="Google Shape;197;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81000" algn="r" rtl="1">
              <a:spcBef>
                <a:spcPts val="0"/>
              </a:spcBef>
              <a:spcAft>
                <a:spcPts val="0"/>
              </a:spcAft>
              <a:buSzPts val="2400"/>
              <a:buChar char="●"/>
            </a:pPr>
            <a:r>
              <a:rPr lang="en" sz="2400"/>
              <a:t>الانحيازات في مجموعة البيانات الأصلية تستمر في البيانات المعززة.</a:t>
            </a:r>
            <a:endParaRPr sz="2400"/>
          </a:p>
          <a:p>
            <a:pPr marL="457200" lvl="0" indent="-381000" algn="r" rtl="1">
              <a:spcBef>
                <a:spcPts val="0"/>
              </a:spcBef>
              <a:spcAft>
                <a:spcPts val="0"/>
              </a:spcAft>
              <a:buSzPts val="2400"/>
              <a:buChar char="●"/>
            </a:pPr>
            <a:r>
              <a:rPr lang="en" sz="2400"/>
              <a:t>جودة البيانات المعززة تتطلب تكاليف مرتفعة.</a:t>
            </a:r>
            <a:endParaRPr sz="2400"/>
          </a:p>
          <a:p>
            <a:pPr marL="457200" lvl="0" indent="-381000" algn="r" rtl="1">
              <a:spcBef>
                <a:spcPts val="0"/>
              </a:spcBef>
              <a:spcAft>
                <a:spcPts val="0"/>
              </a:spcAft>
              <a:buSzPts val="2400"/>
              <a:buChar char="●"/>
            </a:pPr>
            <a:r>
              <a:rPr lang="en" sz="2400"/>
              <a:t>العثور على نهج فعّال لتعزيز البيانات قد يكون تحديًا.</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الفرق بين البيانات المعززة والبيانات التركيبية</a:t>
            </a:r>
            <a:endParaRPr sz="3100" b="1">
              <a:latin typeface="Roboto"/>
              <a:ea typeface="Roboto"/>
              <a:cs typeface="Roboto"/>
              <a:sym typeface="Roboto"/>
            </a:endParaRPr>
          </a:p>
        </p:txBody>
      </p:sp>
      <p:sp>
        <p:nvSpPr>
          <p:cNvPr id="203" name="Google Shape;203;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sz="2200">
                <a:latin typeface="Roboto"/>
                <a:ea typeface="Roboto"/>
                <a:cs typeface="Roboto"/>
                <a:sym typeface="Roboto"/>
              </a:rPr>
              <a:t>البيانات المعززة تُستمد من البيانات الأصلية مع بعض التغييرات البسيطة. في حالة تعزيز الصور، نقوم بتطبيق التحويلات الهندسية وتحويلات فضاء الألوان (عكس، تغيير الحجم، القص، السطوع، التباين) لزيادة حجم وتنوع مجموعة التدريب.</a:t>
            </a:r>
            <a:endParaRPr sz="2200">
              <a:latin typeface="Roboto"/>
              <a:ea typeface="Roboto"/>
              <a:cs typeface="Roboto"/>
              <a:sym typeface="Roboto"/>
            </a:endParaRPr>
          </a:p>
          <a:p>
            <a:pPr marL="0" lvl="0" indent="0" algn="r" rtl="1">
              <a:spcBef>
                <a:spcPts val="1200"/>
              </a:spcBef>
              <a:spcAft>
                <a:spcPts val="1200"/>
              </a:spcAft>
              <a:buNone/>
            </a:pPr>
            <a:r>
              <a:rPr lang="en" sz="2200">
                <a:latin typeface="Roboto"/>
                <a:ea typeface="Roboto"/>
                <a:cs typeface="Roboto"/>
                <a:sym typeface="Roboto"/>
              </a:rPr>
              <a:t>البيانات التركيبية يتم توليدها بشكل صناعي دون استخدام مجموعة البيانات الأصلية. غالبًا ما يتم استخدام DNNs (الشبكات العصبية العميقة) و GAN (الشبكات التوليدية المتنافسة) لتوليد البيانات التركيبية.</a:t>
            </a:r>
            <a:endParaRPr sz="2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dirty="0" err="1">
                <a:latin typeface="Roboto"/>
                <a:ea typeface="Roboto"/>
                <a:cs typeface="Roboto"/>
                <a:sym typeface="Roboto"/>
              </a:rPr>
              <a:t>الفريق</a:t>
            </a:r>
            <a:endParaRPr sz="3100" b="1" dirty="0">
              <a:latin typeface="Roboto"/>
              <a:ea typeface="Roboto"/>
              <a:cs typeface="Roboto"/>
              <a:sym typeface="Roboto"/>
            </a:endParaRPr>
          </a:p>
        </p:txBody>
      </p:sp>
      <p:sp>
        <p:nvSpPr>
          <p:cNvPr id="209" name="Google Shape;209;p25"/>
          <p:cNvSpPr txBox="1">
            <a:spLocks noGrp="1"/>
          </p:cNvSpPr>
          <p:nvPr>
            <p:ph type="body" idx="1"/>
          </p:nvPr>
        </p:nvSpPr>
        <p:spPr>
          <a:xfrm>
            <a:off x="727775" y="3574540"/>
            <a:ext cx="7608625" cy="29112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2500" b="1" dirty="0" err="1">
                <a:latin typeface="Roboto"/>
                <a:ea typeface="Roboto"/>
                <a:cs typeface="Roboto"/>
                <a:sym typeface="Roboto"/>
              </a:rPr>
              <a:t>عبدالله</a:t>
            </a:r>
            <a:r>
              <a:rPr lang="en" sz="2500" b="1" dirty="0">
                <a:latin typeface="Roboto"/>
                <a:ea typeface="Roboto"/>
                <a:cs typeface="Roboto"/>
                <a:sym typeface="Roboto"/>
              </a:rPr>
              <a:t> </a:t>
            </a:r>
            <a:r>
              <a:rPr lang="en" sz="2500" b="1" dirty="0" err="1">
                <a:latin typeface="Roboto"/>
                <a:ea typeface="Roboto"/>
                <a:cs typeface="Roboto"/>
                <a:sym typeface="Roboto"/>
              </a:rPr>
              <a:t>العويد</a:t>
            </a:r>
            <a:r>
              <a:rPr lang="en" sz="2500" b="1" dirty="0">
                <a:latin typeface="Roboto"/>
                <a:ea typeface="Roboto"/>
                <a:cs typeface="Roboto"/>
                <a:sym typeface="Roboto"/>
              </a:rPr>
              <a:t>				          </a:t>
            </a:r>
            <a:r>
              <a:rPr lang="en" sz="2500" b="1" dirty="0" err="1">
                <a:latin typeface="Roboto"/>
                <a:ea typeface="Roboto"/>
                <a:cs typeface="Roboto"/>
                <a:sym typeface="Roboto"/>
              </a:rPr>
              <a:t>خالد</a:t>
            </a:r>
            <a:r>
              <a:rPr lang="en" sz="2500" b="1" dirty="0">
                <a:latin typeface="Roboto"/>
                <a:ea typeface="Roboto"/>
                <a:cs typeface="Roboto"/>
                <a:sym typeface="Roboto"/>
              </a:rPr>
              <a:t> </a:t>
            </a:r>
            <a:r>
              <a:rPr lang="en" sz="2500" b="1" dirty="0" err="1">
                <a:latin typeface="Roboto"/>
                <a:ea typeface="Roboto"/>
                <a:cs typeface="Roboto"/>
                <a:sym typeface="Roboto"/>
              </a:rPr>
              <a:t>الحميدان</a:t>
            </a:r>
            <a:endParaRPr sz="2500" b="1" dirty="0">
              <a:latin typeface="Roboto"/>
              <a:ea typeface="Roboto"/>
              <a:cs typeface="Roboto"/>
              <a:sym typeface="Roboto"/>
            </a:endParaRPr>
          </a:p>
          <a:p>
            <a:pPr marL="0" lvl="0" indent="0" algn="r" rtl="1">
              <a:spcBef>
                <a:spcPts val="1200"/>
              </a:spcBef>
              <a:spcAft>
                <a:spcPts val="1200"/>
              </a:spcAft>
              <a:buNone/>
            </a:pPr>
            <a:endParaRPr sz="2500" b="1" dirty="0">
              <a:latin typeface="Roboto"/>
              <a:ea typeface="Roboto"/>
              <a:cs typeface="Roboto"/>
              <a:sym typeface="Roboto"/>
            </a:endParaRPr>
          </a:p>
        </p:txBody>
      </p:sp>
      <p:pic>
        <p:nvPicPr>
          <p:cNvPr id="210" name="Google Shape;210;p25"/>
          <p:cNvPicPr preferRelativeResize="0"/>
          <p:nvPr/>
        </p:nvPicPr>
        <p:blipFill>
          <a:blip r:embed="rId3">
            <a:alphaModFix/>
          </a:blip>
          <a:stretch>
            <a:fillRect/>
          </a:stretch>
        </p:blipFill>
        <p:spPr>
          <a:xfrm>
            <a:off x="5821350" y="1186950"/>
            <a:ext cx="2839825" cy="2239401"/>
          </a:xfrm>
          <a:prstGeom prst="rect">
            <a:avLst/>
          </a:prstGeom>
          <a:noFill/>
          <a:ln>
            <a:noFill/>
          </a:ln>
        </p:spPr>
      </p:pic>
      <p:pic>
        <p:nvPicPr>
          <p:cNvPr id="211" name="Google Shape;211;p25"/>
          <p:cNvPicPr preferRelativeResize="0"/>
          <p:nvPr/>
        </p:nvPicPr>
        <p:blipFill>
          <a:blip r:embed="rId4">
            <a:alphaModFix/>
          </a:blip>
          <a:stretch>
            <a:fillRect/>
          </a:stretch>
        </p:blipFill>
        <p:spPr>
          <a:xfrm>
            <a:off x="736050" y="1186950"/>
            <a:ext cx="2839825" cy="22394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600" b="1">
                <a:latin typeface="Roboto"/>
                <a:ea typeface="Roboto"/>
                <a:cs typeface="Roboto"/>
                <a:sym typeface="Roboto"/>
              </a:rPr>
              <a:t>المصادر</a:t>
            </a:r>
            <a:endParaRPr sz="4000" b="1">
              <a:latin typeface="Roboto"/>
              <a:ea typeface="Roboto"/>
              <a:cs typeface="Roboto"/>
              <a:sym typeface="Roboto"/>
            </a:endParaRPr>
          </a:p>
        </p:txBody>
      </p:sp>
      <p:sp>
        <p:nvSpPr>
          <p:cNvPr id="217" name="Google Shape;217;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Font typeface="Roboto"/>
              <a:buChar char="●"/>
            </a:pPr>
            <a:r>
              <a:rPr lang="en" sz="1600" b="1" u="sng" dirty="0">
                <a:solidFill>
                  <a:schemeClr val="hlink"/>
                </a:solidFill>
                <a:latin typeface="Roboto"/>
                <a:ea typeface="Roboto"/>
                <a:cs typeface="Roboto"/>
                <a:sym typeface="Roboto"/>
                <a:hlinkClick r:id="rId3"/>
              </a:rPr>
              <a:t>https://www.datacamp.com/tutorial/complete-guide-data-augmentation</a:t>
            </a:r>
            <a:endParaRPr sz="1600" b="1" dirty="0">
              <a:latin typeface="Roboto"/>
              <a:ea typeface="Roboto"/>
              <a:cs typeface="Roboto"/>
              <a:sym typeface="Roboto"/>
            </a:endParaRPr>
          </a:p>
          <a:p>
            <a:pPr marL="457200" lvl="0" indent="-330200" algn="l" rtl="0">
              <a:spcBef>
                <a:spcPts val="0"/>
              </a:spcBef>
              <a:spcAft>
                <a:spcPts val="0"/>
              </a:spcAft>
              <a:buSzPts val="1600"/>
              <a:buFont typeface="Roboto"/>
              <a:buChar char="●"/>
            </a:pPr>
            <a:r>
              <a:rPr lang="en" sz="1600" b="1" u="sng" dirty="0">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https://www.researchgate.net/figure/Data-augmentation-using-semantic-preserving-transformation-for-SBIR_fig2_319413978</a:t>
            </a:r>
            <a:endParaRPr sz="1600" b="1" dirty="0">
              <a:latin typeface="Roboto"/>
              <a:ea typeface="Roboto"/>
              <a:cs typeface="Roboto"/>
              <a:sym typeface="Roboto"/>
            </a:endParaRPr>
          </a:p>
          <a:p>
            <a:pPr marL="457200" lvl="0" indent="-330200" algn="l" rtl="0">
              <a:spcBef>
                <a:spcPts val="0"/>
              </a:spcBef>
              <a:spcAft>
                <a:spcPts val="0"/>
              </a:spcAft>
              <a:buSzPts val="1600"/>
              <a:buFont typeface="Roboto"/>
              <a:buChar char="●"/>
            </a:pPr>
            <a:r>
              <a:rPr lang="en" sz="1600" b="1" u="sng" dirty="0">
                <a:solidFill>
                  <a:schemeClr val="hlink"/>
                </a:solidFill>
                <a:latin typeface="Roboto"/>
                <a:ea typeface="Roboto"/>
                <a:cs typeface="Roboto"/>
                <a:sym typeface="Roboto"/>
                <a:hlinkClick r:id="rId5"/>
              </a:rPr>
              <a:t>https://www.analyticsvidhya.com/blog/2022/02/text-data-augmentation-in-natural-language-processing-with-texattack/</a:t>
            </a:r>
            <a:endParaRPr lang="en" sz="1600" b="1" u="sng" dirty="0">
              <a:solidFill>
                <a:schemeClr val="hlink"/>
              </a:solidFill>
              <a:latin typeface="Roboto"/>
              <a:ea typeface="Roboto"/>
              <a:cs typeface="Roboto"/>
              <a:sym typeface="Roboto"/>
            </a:endParaRPr>
          </a:p>
          <a:p>
            <a:pPr marL="457200" lvl="0" indent="-330200" algn="l" rtl="0">
              <a:spcBef>
                <a:spcPts val="0"/>
              </a:spcBef>
              <a:spcAft>
                <a:spcPts val="0"/>
              </a:spcAft>
              <a:buSzPts val="1600"/>
              <a:buFont typeface="Roboto"/>
              <a:buChar char="●"/>
            </a:pPr>
            <a:r>
              <a:rPr lang="en-US" sz="1600" b="1" dirty="0">
                <a:latin typeface="Roboto"/>
                <a:ea typeface="Roboto"/>
                <a:cs typeface="Roboto"/>
                <a:sym typeface="Roboto"/>
                <a:hlinkClick r:id="rId6"/>
              </a:rPr>
              <a:t>https://roboflow.com/</a:t>
            </a:r>
            <a:r>
              <a:rPr lang="en-US" sz="1600" b="1" dirty="0">
                <a:latin typeface="Roboto"/>
                <a:ea typeface="Roboto"/>
                <a:cs typeface="Roboto"/>
                <a:sym typeface="Roboto"/>
              </a:rPr>
              <a:t> </a:t>
            </a:r>
            <a:endParaRPr sz="1600" b="1" dirty="0">
              <a:latin typeface="Roboto"/>
              <a:ea typeface="Roboto"/>
              <a:cs typeface="Roboto"/>
              <a:sym typeface="Roboto"/>
            </a:endParaRPr>
          </a:p>
        </p:txBody>
      </p:sp>
      <p:sp>
        <p:nvSpPr>
          <p:cNvPr id="2" name="TextBox 1">
            <a:extLst>
              <a:ext uri="{FF2B5EF4-FFF2-40B4-BE49-F238E27FC236}">
                <a16:creationId xmlns:a16="http://schemas.microsoft.com/office/drawing/2014/main" id="{A0E06C5F-08EF-03CB-9E52-8538DD300CFA}"/>
              </a:ext>
            </a:extLst>
          </p:cNvPr>
          <p:cNvSpPr txBox="1"/>
          <p:nvPr/>
        </p:nvSpPr>
        <p:spPr>
          <a:xfrm>
            <a:off x="3524596" y="3524596"/>
            <a:ext cx="184731" cy="307777"/>
          </a:xfrm>
          <a:prstGeom prst="rect">
            <a:avLst/>
          </a:prstGeom>
          <a:noFill/>
        </p:spPr>
        <p:txBody>
          <a:bodyPr wrap="none" rtlCol="0">
            <a:spAutoFit/>
          </a:bodyPr>
          <a:lstStyle/>
          <a:p>
            <a:endParaRPr lang="en-S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ما هو تعزيز البيانات؟</a:t>
            </a:r>
            <a:endParaRPr sz="3100" b="1">
              <a:latin typeface="Roboto"/>
              <a:ea typeface="Roboto"/>
              <a:cs typeface="Roboto"/>
              <a:sym typeface="Roboto"/>
            </a:endParaRPr>
          </a:p>
        </p:txBody>
      </p:sp>
      <p:sp>
        <p:nvSpPr>
          <p:cNvPr id="140" name="Google Shape;140;p14"/>
          <p:cNvSpPr txBox="1">
            <a:spLocks noGrp="1"/>
          </p:cNvSpPr>
          <p:nvPr>
            <p:ph type="body" idx="1"/>
          </p:nvPr>
        </p:nvSpPr>
        <p:spPr>
          <a:xfrm>
            <a:off x="4415500" y="1567550"/>
            <a:ext cx="3920700" cy="2927100"/>
          </a:xfrm>
          <a:prstGeom prst="rect">
            <a:avLst/>
          </a:prstGeom>
        </p:spPr>
        <p:txBody>
          <a:bodyPr spcFirstLastPara="1" wrap="square" lIns="91425" tIns="91425" rIns="91425" bIns="91425" anchor="t" anchorCtr="0">
            <a:normAutofit/>
          </a:bodyPr>
          <a:lstStyle/>
          <a:p>
            <a:pPr marL="0" lvl="0" indent="0" algn="r" rtl="1">
              <a:lnSpc>
                <a:spcPct val="105000"/>
              </a:lnSpc>
              <a:spcBef>
                <a:spcPts val="0"/>
              </a:spcBef>
              <a:spcAft>
                <a:spcPts val="0"/>
              </a:spcAft>
              <a:buNone/>
            </a:pPr>
            <a:r>
              <a:rPr lang="en" sz="1800">
                <a:latin typeface="Roboto"/>
                <a:ea typeface="Roboto"/>
                <a:cs typeface="Roboto"/>
                <a:sym typeface="Roboto"/>
              </a:rPr>
              <a:t>يعد تعزيز البيانات تقنية لزيادة حجم مجموعة التدريب بشكل اصطناعي من خلال إنشاء مجموعة بيانات باستخدام البيانات الموجودة.</a:t>
            </a:r>
            <a:endParaRPr sz="1800">
              <a:latin typeface="Roboto"/>
              <a:ea typeface="Roboto"/>
              <a:cs typeface="Roboto"/>
              <a:sym typeface="Roboto"/>
            </a:endParaRPr>
          </a:p>
          <a:p>
            <a:pPr marL="0" lvl="0" indent="0" algn="r" rtl="1">
              <a:lnSpc>
                <a:spcPct val="105000"/>
              </a:lnSpc>
              <a:spcBef>
                <a:spcPts val="1200"/>
              </a:spcBef>
              <a:spcAft>
                <a:spcPts val="1200"/>
              </a:spcAft>
              <a:buNone/>
            </a:pPr>
            <a:r>
              <a:rPr lang="en" sz="1800">
                <a:latin typeface="Roboto"/>
                <a:ea typeface="Roboto"/>
                <a:cs typeface="Roboto"/>
                <a:sym typeface="Roboto"/>
              </a:rPr>
              <a:t> وتشمل إجراء تغييرات بسيطة على مجموعة البيانات أو استخدام التعلم العميق لإنشاء بيانات جديدة.</a:t>
            </a:r>
            <a:endParaRPr sz="1800">
              <a:latin typeface="Roboto"/>
              <a:ea typeface="Roboto"/>
              <a:cs typeface="Roboto"/>
              <a:sym typeface="Roboto"/>
            </a:endParaRPr>
          </a:p>
        </p:txBody>
      </p:sp>
      <p:pic>
        <p:nvPicPr>
          <p:cNvPr id="141" name="Google Shape;141;p14"/>
          <p:cNvPicPr preferRelativeResize="0"/>
          <p:nvPr/>
        </p:nvPicPr>
        <p:blipFill>
          <a:blip r:embed="rId3">
            <a:alphaModFix/>
          </a:blip>
          <a:stretch>
            <a:fillRect/>
          </a:stretch>
        </p:blipFill>
        <p:spPr>
          <a:xfrm>
            <a:off x="94950" y="1428575"/>
            <a:ext cx="4238587" cy="292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متى يتم استخدام تعزيز البيانات؟</a:t>
            </a:r>
            <a:endParaRPr sz="3100" b="1">
              <a:latin typeface="Roboto"/>
              <a:ea typeface="Roboto"/>
              <a:cs typeface="Roboto"/>
              <a:sym typeface="Roboto"/>
            </a:endParaRPr>
          </a:p>
        </p:txBody>
      </p:sp>
      <p:sp>
        <p:nvSpPr>
          <p:cNvPr id="147" name="Google Shape;147;p15"/>
          <p:cNvSpPr txBox="1">
            <a:spLocks noGrp="1"/>
          </p:cNvSpPr>
          <p:nvPr>
            <p:ph type="body" idx="1"/>
          </p:nvPr>
        </p:nvSpPr>
        <p:spPr>
          <a:xfrm>
            <a:off x="2405575" y="1567550"/>
            <a:ext cx="5931000" cy="2911200"/>
          </a:xfrm>
          <a:prstGeom prst="rect">
            <a:avLst/>
          </a:prstGeom>
        </p:spPr>
        <p:txBody>
          <a:bodyPr spcFirstLastPara="1" wrap="square" lIns="91425" tIns="91425" rIns="91425" bIns="91425" anchor="t" anchorCtr="0">
            <a:normAutofit/>
          </a:bodyPr>
          <a:lstStyle/>
          <a:p>
            <a:pPr marL="457200" lvl="0" indent="-374650" algn="r" rtl="1">
              <a:spcBef>
                <a:spcPts val="0"/>
              </a:spcBef>
              <a:spcAft>
                <a:spcPts val="0"/>
              </a:spcAft>
              <a:buSzPts val="2300"/>
              <a:buFont typeface="Roboto"/>
              <a:buChar char="-"/>
            </a:pPr>
            <a:r>
              <a:rPr lang="en" sz="2300">
                <a:latin typeface="Roboto"/>
                <a:ea typeface="Roboto"/>
                <a:cs typeface="Roboto"/>
                <a:sym typeface="Roboto"/>
              </a:rPr>
              <a:t>لمنع النماذج من التحسين الزائد. (overfitting)</a:t>
            </a:r>
            <a:endParaRPr sz="2300">
              <a:latin typeface="Roboto"/>
              <a:ea typeface="Roboto"/>
              <a:cs typeface="Roboto"/>
              <a:sym typeface="Roboto"/>
            </a:endParaRPr>
          </a:p>
          <a:p>
            <a:pPr marL="457200" lvl="0" indent="-374650" algn="r" rtl="1">
              <a:spcBef>
                <a:spcPts val="0"/>
              </a:spcBef>
              <a:spcAft>
                <a:spcPts val="0"/>
              </a:spcAft>
              <a:buSzPts val="2300"/>
              <a:buFont typeface="Roboto"/>
              <a:buChar char="-"/>
            </a:pPr>
            <a:r>
              <a:rPr lang="en" sz="2300">
                <a:latin typeface="Roboto"/>
                <a:ea typeface="Roboto"/>
                <a:cs typeface="Roboto"/>
                <a:sym typeface="Roboto"/>
              </a:rPr>
              <a:t>حجم مجموعة التدريب الأولية صغير جدًا. </a:t>
            </a:r>
            <a:endParaRPr sz="2300">
              <a:latin typeface="Roboto"/>
              <a:ea typeface="Roboto"/>
              <a:cs typeface="Roboto"/>
              <a:sym typeface="Roboto"/>
            </a:endParaRPr>
          </a:p>
          <a:p>
            <a:pPr marL="457200" lvl="0" indent="-374650" algn="r" rtl="1">
              <a:spcBef>
                <a:spcPts val="0"/>
              </a:spcBef>
              <a:spcAft>
                <a:spcPts val="0"/>
              </a:spcAft>
              <a:buSzPts val="2300"/>
              <a:buFont typeface="Roboto"/>
              <a:buChar char="-"/>
            </a:pPr>
            <a:r>
              <a:rPr lang="en" sz="2300">
                <a:latin typeface="Roboto"/>
                <a:ea typeface="Roboto"/>
                <a:cs typeface="Roboto"/>
                <a:sym typeface="Roboto"/>
              </a:rPr>
              <a:t>لتحسين دقة النموذج. </a:t>
            </a:r>
            <a:endParaRPr sz="18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05255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تقنيات تعزيز البيانات</a:t>
            </a:r>
            <a:endParaRPr sz="3100" b="1">
              <a:latin typeface="Roboto"/>
              <a:ea typeface="Roboto"/>
              <a:cs typeface="Roboto"/>
              <a:sym typeface="Roboto"/>
            </a:endParaRPr>
          </a:p>
        </p:txBody>
      </p:sp>
      <p:sp>
        <p:nvSpPr>
          <p:cNvPr id="153" name="Google Shape;153;p16"/>
          <p:cNvSpPr txBox="1">
            <a:spLocks noGrp="1"/>
          </p:cNvSpPr>
          <p:nvPr>
            <p:ph type="body" idx="1"/>
          </p:nvPr>
        </p:nvSpPr>
        <p:spPr>
          <a:xfrm>
            <a:off x="5349225" y="1307850"/>
            <a:ext cx="3359400" cy="28752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2400" b="1">
                <a:latin typeface="Roboto"/>
                <a:ea typeface="Roboto"/>
                <a:cs typeface="Roboto"/>
                <a:sym typeface="Roboto"/>
              </a:rPr>
              <a:t>تعزيز البيانات الصوتية</a:t>
            </a:r>
            <a:endParaRPr sz="2400" b="1">
              <a:latin typeface="Roboto"/>
              <a:ea typeface="Roboto"/>
              <a:cs typeface="Roboto"/>
              <a:sym typeface="Roboto"/>
            </a:endParaRPr>
          </a:p>
          <a:p>
            <a:pPr marL="0" lvl="0" indent="0" algn="r" rtl="1">
              <a:spcBef>
                <a:spcPts val="1200"/>
              </a:spcBef>
              <a:spcAft>
                <a:spcPts val="1200"/>
              </a:spcAft>
              <a:buNone/>
            </a:pPr>
            <a:r>
              <a:rPr lang="en" sz="2400">
                <a:latin typeface="Roboto"/>
                <a:ea typeface="Roboto"/>
                <a:cs typeface="Roboto"/>
                <a:sym typeface="Roboto"/>
              </a:rPr>
              <a:t> حقن الضوضاء، التحويل، تغيير السرعة، تغيير ارتفاع الصوت.</a:t>
            </a:r>
            <a:endParaRPr sz="2400">
              <a:latin typeface="Roboto"/>
              <a:ea typeface="Roboto"/>
              <a:cs typeface="Roboto"/>
              <a:sym typeface="Roboto"/>
            </a:endParaRPr>
          </a:p>
        </p:txBody>
      </p:sp>
      <p:pic>
        <p:nvPicPr>
          <p:cNvPr id="154" name="Google Shape;154;p16"/>
          <p:cNvPicPr preferRelativeResize="0"/>
          <p:nvPr/>
        </p:nvPicPr>
        <p:blipFill>
          <a:blip r:embed="rId3">
            <a:alphaModFix/>
          </a:blip>
          <a:stretch>
            <a:fillRect/>
          </a:stretch>
        </p:blipFill>
        <p:spPr>
          <a:xfrm>
            <a:off x="152400" y="1060350"/>
            <a:ext cx="4927799" cy="39307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05255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تقنيات تعزيز البيانات</a:t>
            </a:r>
            <a:endParaRPr sz="3100" b="1">
              <a:latin typeface="Roboto"/>
              <a:ea typeface="Roboto"/>
              <a:cs typeface="Roboto"/>
              <a:sym typeface="Roboto"/>
            </a:endParaRPr>
          </a:p>
        </p:txBody>
      </p:sp>
      <p:sp>
        <p:nvSpPr>
          <p:cNvPr id="160" name="Google Shape;160;p17"/>
          <p:cNvSpPr txBox="1">
            <a:spLocks noGrp="1"/>
          </p:cNvSpPr>
          <p:nvPr>
            <p:ph type="body" idx="1"/>
          </p:nvPr>
        </p:nvSpPr>
        <p:spPr>
          <a:xfrm>
            <a:off x="791550" y="1307850"/>
            <a:ext cx="7560900" cy="1366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sz="2400" b="1">
                <a:latin typeface="Roboto"/>
                <a:ea typeface="Roboto"/>
                <a:cs typeface="Roboto"/>
                <a:sym typeface="Roboto"/>
              </a:rPr>
              <a:t>تعزيز البيانات النصية </a:t>
            </a:r>
            <a:endParaRPr sz="2400" b="1">
              <a:latin typeface="Roboto"/>
              <a:ea typeface="Roboto"/>
              <a:cs typeface="Roboto"/>
              <a:sym typeface="Roboto"/>
            </a:endParaRPr>
          </a:p>
          <a:p>
            <a:pPr marL="0" lvl="0" indent="0" algn="r" rtl="1">
              <a:spcBef>
                <a:spcPts val="1200"/>
              </a:spcBef>
              <a:spcAft>
                <a:spcPts val="0"/>
              </a:spcAft>
              <a:buNone/>
            </a:pPr>
            <a:r>
              <a:rPr lang="en" sz="2400">
                <a:latin typeface="Roboto"/>
                <a:ea typeface="Roboto"/>
                <a:cs typeface="Roboto"/>
                <a:sym typeface="Roboto"/>
              </a:rPr>
              <a:t>تبديل أماكن الكلمات أو الجمل، استبدال الكلمات، تلاعب بشجرة البنية النحوية، إدخال كلمة عشوائي، حذف كلمة عشوائية.</a:t>
            </a:r>
            <a:endParaRPr sz="2400">
              <a:latin typeface="Roboto"/>
              <a:ea typeface="Roboto"/>
              <a:cs typeface="Roboto"/>
              <a:sym typeface="Roboto"/>
            </a:endParaRPr>
          </a:p>
          <a:p>
            <a:pPr marL="0" lvl="0" indent="0" algn="r" rtl="1">
              <a:spcBef>
                <a:spcPts val="1200"/>
              </a:spcBef>
              <a:spcAft>
                <a:spcPts val="1200"/>
              </a:spcAft>
              <a:buNone/>
            </a:pPr>
            <a:endParaRPr sz="2400">
              <a:latin typeface="Roboto"/>
              <a:ea typeface="Roboto"/>
              <a:cs typeface="Roboto"/>
              <a:sym typeface="Roboto"/>
            </a:endParaRPr>
          </a:p>
        </p:txBody>
      </p:sp>
      <p:pic>
        <p:nvPicPr>
          <p:cNvPr id="161" name="Google Shape;161;p17"/>
          <p:cNvPicPr preferRelativeResize="0"/>
          <p:nvPr/>
        </p:nvPicPr>
        <p:blipFill>
          <a:blip r:embed="rId3">
            <a:alphaModFix/>
          </a:blip>
          <a:stretch>
            <a:fillRect/>
          </a:stretch>
        </p:blipFill>
        <p:spPr>
          <a:xfrm>
            <a:off x="1403850" y="3001125"/>
            <a:ext cx="6336300" cy="1904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تقنيات تعزيز البيانات</a:t>
            </a:r>
            <a:endParaRPr/>
          </a:p>
        </p:txBody>
      </p:sp>
      <p:sp>
        <p:nvSpPr>
          <p:cNvPr id="167" name="Google Shape;167;p18"/>
          <p:cNvSpPr txBox="1">
            <a:spLocks noGrp="1"/>
          </p:cNvSpPr>
          <p:nvPr>
            <p:ph type="body" idx="1"/>
          </p:nvPr>
        </p:nvSpPr>
        <p:spPr>
          <a:xfrm>
            <a:off x="1297800" y="1307850"/>
            <a:ext cx="7038900" cy="34716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2400" b="1">
                <a:latin typeface="Roboto"/>
                <a:ea typeface="Roboto"/>
                <a:cs typeface="Roboto"/>
                <a:sym typeface="Roboto"/>
              </a:rPr>
              <a:t>تعزيز الصور</a:t>
            </a:r>
            <a:endParaRPr sz="2400" b="1">
              <a:latin typeface="Roboto"/>
              <a:ea typeface="Roboto"/>
              <a:cs typeface="Roboto"/>
              <a:sym typeface="Roboto"/>
            </a:endParaRPr>
          </a:p>
          <a:p>
            <a:pPr marL="0" lvl="0" indent="0" algn="r" rtl="1">
              <a:spcBef>
                <a:spcPts val="1200"/>
              </a:spcBef>
              <a:spcAft>
                <a:spcPts val="1200"/>
              </a:spcAft>
              <a:buNone/>
            </a:pPr>
            <a:r>
              <a:rPr lang="en" sz="2400">
                <a:latin typeface="Roboto"/>
                <a:ea typeface="Roboto"/>
                <a:cs typeface="Roboto"/>
                <a:sym typeface="Roboto"/>
              </a:rPr>
              <a:t>التحويلات الهندسية، تحويلات فضاء الألوان، تصفية النواة، المسح العشوائي، مزج الصور.</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تقنيات تعزيز البيانات</a:t>
            </a:r>
            <a:endParaRPr/>
          </a:p>
        </p:txBody>
      </p:sp>
      <p:pic>
        <p:nvPicPr>
          <p:cNvPr id="173" name="Google Shape;173;p19"/>
          <p:cNvPicPr preferRelativeResize="0"/>
          <p:nvPr/>
        </p:nvPicPr>
        <p:blipFill>
          <a:blip r:embed="rId3">
            <a:alphaModFix/>
          </a:blip>
          <a:stretch>
            <a:fillRect/>
          </a:stretch>
        </p:blipFill>
        <p:spPr>
          <a:xfrm>
            <a:off x="1460762" y="1307850"/>
            <a:ext cx="6222474" cy="342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أمثلة على تطبيقات تعزيز البيانات</a:t>
            </a:r>
            <a:endParaRPr sz="3100" b="1">
              <a:latin typeface="Roboto"/>
              <a:ea typeface="Roboto"/>
              <a:cs typeface="Roboto"/>
              <a:sym typeface="Roboto"/>
            </a:endParaRPr>
          </a:p>
        </p:txBody>
      </p:sp>
      <p:sp>
        <p:nvSpPr>
          <p:cNvPr id="179" name="Google Shape;179;p20"/>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dirty="0">
                <a:latin typeface="Roboto"/>
                <a:ea typeface="Roboto"/>
                <a:cs typeface="Roboto"/>
                <a:sym typeface="Roboto"/>
              </a:rPr>
              <a:t>١- معالجة </a:t>
            </a:r>
            <a:r>
              <a:rPr lang="en" sz="3100" dirty="0" err="1">
                <a:latin typeface="Roboto"/>
                <a:ea typeface="Roboto"/>
                <a:cs typeface="Roboto"/>
                <a:sym typeface="Roboto"/>
              </a:rPr>
              <a:t>اللغة</a:t>
            </a:r>
            <a:r>
              <a:rPr lang="en" sz="3100" dirty="0">
                <a:latin typeface="Roboto"/>
                <a:ea typeface="Roboto"/>
                <a:cs typeface="Roboto"/>
                <a:sym typeface="Roboto"/>
              </a:rPr>
              <a:t> </a:t>
            </a:r>
            <a:r>
              <a:rPr lang="en" sz="3100" dirty="0" err="1">
                <a:latin typeface="Roboto"/>
                <a:ea typeface="Roboto"/>
                <a:cs typeface="Roboto"/>
                <a:sym typeface="Roboto"/>
              </a:rPr>
              <a:t>الطبيعية</a:t>
            </a:r>
            <a:r>
              <a:rPr lang="en" sz="3100" dirty="0">
                <a:latin typeface="Roboto"/>
                <a:ea typeface="Roboto"/>
                <a:cs typeface="Roboto"/>
                <a:sym typeface="Roboto"/>
              </a:rPr>
              <a:t> (NLP) </a:t>
            </a:r>
            <a:endParaRPr sz="3100" dirty="0">
              <a:latin typeface="Roboto"/>
              <a:ea typeface="Roboto"/>
              <a:cs typeface="Roboto"/>
              <a:sym typeface="Roboto"/>
            </a:endParaRPr>
          </a:p>
          <a:p>
            <a:pPr marL="0" lvl="0" indent="0" algn="r" rtl="1">
              <a:spcBef>
                <a:spcPts val="1200"/>
              </a:spcBef>
              <a:spcAft>
                <a:spcPts val="0"/>
              </a:spcAft>
              <a:buNone/>
            </a:pPr>
            <a:r>
              <a:rPr lang="en" sz="3100" dirty="0">
                <a:latin typeface="Roboto"/>
                <a:ea typeface="Roboto"/>
                <a:cs typeface="Roboto"/>
                <a:sym typeface="Roboto"/>
              </a:rPr>
              <a:t>٢- </a:t>
            </a:r>
            <a:r>
              <a:rPr lang="en" sz="3100" dirty="0" err="1">
                <a:latin typeface="Roboto"/>
                <a:ea typeface="Roboto"/>
                <a:cs typeface="Roboto"/>
                <a:sym typeface="Roboto"/>
              </a:rPr>
              <a:t>سيارات</a:t>
            </a:r>
            <a:r>
              <a:rPr lang="en" sz="3100" dirty="0">
                <a:latin typeface="Roboto"/>
                <a:ea typeface="Roboto"/>
                <a:cs typeface="Roboto"/>
                <a:sym typeface="Roboto"/>
              </a:rPr>
              <a:t> </a:t>
            </a:r>
            <a:r>
              <a:rPr lang="en" sz="3100" dirty="0" err="1">
                <a:latin typeface="Roboto"/>
                <a:ea typeface="Roboto"/>
                <a:cs typeface="Roboto"/>
                <a:sym typeface="Roboto"/>
              </a:rPr>
              <a:t>ذو</a:t>
            </a:r>
            <a:r>
              <a:rPr lang="en" sz="3100" dirty="0">
                <a:latin typeface="Roboto"/>
                <a:ea typeface="Roboto"/>
                <a:cs typeface="Roboto"/>
                <a:sym typeface="Roboto"/>
              </a:rPr>
              <a:t> </a:t>
            </a:r>
            <a:r>
              <a:rPr lang="en" sz="3100" dirty="0" err="1">
                <a:latin typeface="Roboto"/>
                <a:ea typeface="Roboto"/>
                <a:cs typeface="Roboto"/>
                <a:sym typeface="Roboto"/>
              </a:rPr>
              <a:t>القيادة</a:t>
            </a:r>
            <a:r>
              <a:rPr lang="en" sz="3100" dirty="0">
                <a:latin typeface="Roboto"/>
                <a:ea typeface="Roboto"/>
                <a:cs typeface="Roboto"/>
                <a:sym typeface="Roboto"/>
              </a:rPr>
              <a:t> </a:t>
            </a:r>
            <a:r>
              <a:rPr lang="en" sz="3100" dirty="0" err="1">
                <a:latin typeface="Roboto"/>
                <a:ea typeface="Roboto"/>
                <a:cs typeface="Roboto"/>
                <a:sym typeface="Roboto"/>
              </a:rPr>
              <a:t>الذاتية</a:t>
            </a:r>
            <a:endParaRPr sz="3100" dirty="0">
              <a:latin typeface="Roboto"/>
              <a:ea typeface="Roboto"/>
              <a:cs typeface="Roboto"/>
              <a:sym typeface="Roboto"/>
            </a:endParaRPr>
          </a:p>
          <a:p>
            <a:pPr marL="0" lvl="0" indent="0" algn="r" rtl="1">
              <a:spcBef>
                <a:spcPts val="1200"/>
              </a:spcBef>
              <a:spcAft>
                <a:spcPts val="1200"/>
              </a:spcAft>
              <a:buNone/>
            </a:pPr>
            <a:r>
              <a:rPr lang="en" sz="3100" dirty="0">
                <a:latin typeface="Roboto"/>
                <a:ea typeface="Roboto"/>
                <a:cs typeface="Roboto"/>
                <a:sym typeface="Roboto"/>
              </a:rPr>
              <a:t>٣- </a:t>
            </a:r>
            <a:r>
              <a:rPr lang="en" sz="3100" dirty="0" err="1">
                <a:latin typeface="Roboto"/>
                <a:ea typeface="Roboto"/>
                <a:cs typeface="Roboto"/>
                <a:sym typeface="Roboto"/>
              </a:rPr>
              <a:t>الرعاية</a:t>
            </a:r>
            <a:r>
              <a:rPr lang="en" sz="3100" dirty="0">
                <a:latin typeface="Roboto"/>
                <a:ea typeface="Roboto"/>
                <a:cs typeface="Roboto"/>
                <a:sym typeface="Roboto"/>
              </a:rPr>
              <a:t> </a:t>
            </a:r>
            <a:r>
              <a:rPr lang="en" sz="3100" dirty="0" err="1">
                <a:latin typeface="Roboto"/>
                <a:ea typeface="Roboto"/>
                <a:cs typeface="Roboto"/>
                <a:sym typeface="Roboto"/>
              </a:rPr>
              <a:t>الصحية</a:t>
            </a:r>
            <a:endParaRPr sz="3100" dirty="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r" rtl="1">
              <a:spcBef>
                <a:spcPts val="0"/>
              </a:spcBef>
              <a:spcAft>
                <a:spcPts val="0"/>
              </a:spcAft>
              <a:buNone/>
            </a:pPr>
            <a:r>
              <a:rPr lang="en" sz="3100" b="1">
                <a:latin typeface="Roboto"/>
                <a:ea typeface="Roboto"/>
                <a:cs typeface="Roboto"/>
                <a:sym typeface="Roboto"/>
              </a:rPr>
              <a:t>أمثلة على تطبيقات تعزيز البيانات</a:t>
            </a:r>
            <a:endParaRPr sz="3100" b="1">
              <a:latin typeface="Roboto"/>
              <a:ea typeface="Roboto"/>
              <a:cs typeface="Roboto"/>
              <a:sym typeface="Roboto"/>
            </a:endParaRPr>
          </a:p>
        </p:txBody>
      </p:sp>
      <p:pic>
        <p:nvPicPr>
          <p:cNvPr id="185" name="Google Shape;185;p21"/>
          <p:cNvPicPr preferRelativeResize="0"/>
          <p:nvPr/>
        </p:nvPicPr>
        <p:blipFill>
          <a:blip r:embed="rId3">
            <a:alphaModFix/>
          </a:blip>
          <a:stretch>
            <a:fillRect/>
          </a:stretch>
        </p:blipFill>
        <p:spPr>
          <a:xfrm>
            <a:off x="1304375" y="1307850"/>
            <a:ext cx="6535249" cy="35308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336</Words>
  <Application>Microsoft Macintosh PowerPoint</Application>
  <PresentationFormat>On-screen Show (16:9)</PresentationFormat>
  <Paragraphs>39</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Lato</vt:lpstr>
      <vt:lpstr>Arial</vt:lpstr>
      <vt:lpstr>Roboto</vt:lpstr>
      <vt:lpstr>Montserrat</vt:lpstr>
      <vt:lpstr>Focus</vt:lpstr>
      <vt:lpstr>تعزيز البيانات Data Augmentation</vt:lpstr>
      <vt:lpstr>ما هو تعزيز البيانات؟</vt:lpstr>
      <vt:lpstr>متى يتم استخدام تعزيز البيانات؟</vt:lpstr>
      <vt:lpstr>تقنيات تعزيز البيانات</vt:lpstr>
      <vt:lpstr>تقنيات تعزيز البيانات</vt:lpstr>
      <vt:lpstr>تقنيات تعزيز البيانات</vt:lpstr>
      <vt:lpstr>تقنيات تعزيز البيانات</vt:lpstr>
      <vt:lpstr>أمثلة على تطبيقات تعزيز البيانات</vt:lpstr>
      <vt:lpstr>أمثلة على تطبيقات تعزيز البيانات</vt:lpstr>
      <vt:lpstr>أمثلة على تطبيقات تعزيز البيانات</vt:lpstr>
      <vt:lpstr>سلبيات تعزيز البيانات</vt:lpstr>
      <vt:lpstr>الفرق بين البيانات المعززة والبيانات التركيبية</vt:lpstr>
      <vt:lpstr>الفريق</vt:lpstr>
      <vt:lpstr>المصادر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تعزيز البيانات Data Augmentation</dc:title>
  <cp:lastModifiedBy>Hoor h</cp:lastModifiedBy>
  <cp:revision>2</cp:revision>
  <dcterms:modified xsi:type="dcterms:W3CDTF">2023-08-27T12:37:59Z</dcterms:modified>
</cp:coreProperties>
</file>